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58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4170F4-BC26-401B-9489-CAE97702E6C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83C917E-3B68-4A26-93F0-A755D7D4AFC0}">
      <dgm:prSet/>
      <dgm:spPr/>
      <dgm:t>
        <a:bodyPr/>
        <a:lstStyle/>
        <a:p>
          <a:pPr>
            <a:defRPr cap="all"/>
          </a:pPr>
          <a:r>
            <a:rPr lang="es-ES"/>
            <a:t>Predicción de lluvia</a:t>
          </a:r>
          <a:endParaRPr lang="en-US"/>
        </a:p>
      </dgm:t>
    </dgm:pt>
    <dgm:pt modelId="{4A00BD81-4EBB-4462-8BF4-7B64E30DBEF4}" type="parTrans" cxnId="{DEC440FE-10F6-4D83-BF18-7FA06EDABABD}">
      <dgm:prSet/>
      <dgm:spPr/>
      <dgm:t>
        <a:bodyPr/>
        <a:lstStyle/>
        <a:p>
          <a:endParaRPr lang="en-US"/>
        </a:p>
      </dgm:t>
    </dgm:pt>
    <dgm:pt modelId="{AEBB6C68-E9AD-4A78-BD78-8358C5440DC7}" type="sibTrans" cxnId="{DEC440FE-10F6-4D83-BF18-7FA06EDABABD}">
      <dgm:prSet/>
      <dgm:spPr/>
      <dgm:t>
        <a:bodyPr/>
        <a:lstStyle/>
        <a:p>
          <a:endParaRPr lang="en-US"/>
        </a:p>
      </dgm:t>
    </dgm:pt>
    <dgm:pt modelId="{BE49A495-3093-45CB-95A0-C4FAF22401BB}">
      <dgm:prSet/>
      <dgm:spPr/>
      <dgm:t>
        <a:bodyPr/>
        <a:lstStyle/>
        <a:p>
          <a:pPr>
            <a:defRPr cap="all"/>
          </a:pPr>
          <a:r>
            <a:rPr lang="es-ES"/>
            <a:t>Predicción de temperatura</a:t>
          </a:r>
          <a:endParaRPr lang="en-US"/>
        </a:p>
      </dgm:t>
    </dgm:pt>
    <dgm:pt modelId="{D775A914-4BDD-4D9B-8B9F-837708A78172}" type="parTrans" cxnId="{91EDC5E1-ABFE-44D4-8637-51B034296EEB}">
      <dgm:prSet/>
      <dgm:spPr/>
      <dgm:t>
        <a:bodyPr/>
        <a:lstStyle/>
        <a:p>
          <a:endParaRPr lang="en-US"/>
        </a:p>
      </dgm:t>
    </dgm:pt>
    <dgm:pt modelId="{B1D11254-57F6-4220-8F37-7EBCC740E769}" type="sibTrans" cxnId="{91EDC5E1-ABFE-44D4-8637-51B034296EEB}">
      <dgm:prSet/>
      <dgm:spPr/>
      <dgm:t>
        <a:bodyPr/>
        <a:lstStyle/>
        <a:p>
          <a:endParaRPr lang="en-US"/>
        </a:p>
      </dgm:t>
    </dgm:pt>
    <dgm:pt modelId="{DDB63556-B146-445A-8FF4-F6D99CD61DD3}">
      <dgm:prSet/>
      <dgm:spPr/>
      <dgm:t>
        <a:bodyPr/>
        <a:lstStyle/>
        <a:p>
          <a:pPr>
            <a:defRPr cap="all"/>
          </a:pPr>
          <a:r>
            <a:rPr lang="es-ES"/>
            <a:t>Modelos basados en datos históricos</a:t>
          </a:r>
          <a:endParaRPr lang="en-US"/>
        </a:p>
      </dgm:t>
    </dgm:pt>
    <dgm:pt modelId="{94DED1D9-BC4F-4A09-9742-1C92604ADBA7}" type="parTrans" cxnId="{D6BF664E-CE0E-4C53-9732-2AC2FC423900}">
      <dgm:prSet/>
      <dgm:spPr/>
      <dgm:t>
        <a:bodyPr/>
        <a:lstStyle/>
        <a:p>
          <a:endParaRPr lang="en-US"/>
        </a:p>
      </dgm:t>
    </dgm:pt>
    <dgm:pt modelId="{506EFFEC-1C4C-467C-908A-024568F43F70}" type="sibTrans" cxnId="{D6BF664E-CE0E-4C53-9732-2AC2FC423900}">
      <dgm:prSet/>
      <dgm:spPr/>
      <dgm:t>
        <a:bodyPr/>
        <a:lstStyle/>
        <a:p>
          <a:endParaRPr lang="en-US"/>
        </a:p>
      </dgm:t>
    </dgm:pt>
    <dgm:pt modelId="{E3D2A6CD-8F15-4C12-9E1C-3AB470498043}" type="pres">
      <dgm:prSet presAssocID="{624170F4-BC26-401B-9489-CAE97702E6CB}" presName="root" presStyleCnt="0">
        <dgm:presLayoutVars>
          <dgm:dir/>
          <dgm:resizeHandles val="exact"/>
        </dgm:presLayoutVars>
      </dgm:prSet>
      <dgm:spPr/>
    </dgm:pt>
    <dgm:pt modelId="{B8F05811-1FE6-4A14-97E3-53274CC4D4FF}" type="pres">
      <dgm:prSet presAssocID="{C83C917E-3B68-4A26-93F0-A755D7D4AFC0}" presName="compNode" presStyleCnt="0"/>
      <dgm:spPr/>
    </dgm:pt>
    <dgm:pt modelId="{C9FB5E27-5DEA-4B1D-8C09-0C42B329EC09}" type="pres">
      <dgm:prSet presAssocID="{C83C917E-3B68-4A26-93F0-A755D7D4AFC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DE2DA1A-FCD6-452A-9344-725F510F080B}" type="pres">
      <dgm:prSet presAssocID="{C83C917E-3B68-4A26-93F0-A755D7D4AF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luvia"/>
        </a:ext>
      </dgm:extLst>
    </dgm:pt>
    <dgm:pt modelId="{06810E96-823E-4091-A3E4-D9182F693802}" type="pres">
      <dgm:prSet presAssocID="{C83C917E-3B68-4A26-93F0-A755D7D4AFC0}" presName="spaceRect" presStyleCnt="0"/>
      <dgm:spPr/>
    </dgm:pt>
    <dgm:pt modelId="{93A99D80-D1DA-49B0-BB9E-6618D78CD580}" type="pres">
      <dgm:prSet presAssocID="{C83C917E-3B68-4A26-93F0-A755D7D4AFC0}" presName="textRect" presStyleLbl="revTx" presStyleIdx="0" presStyleCnt="3">
        <dgm:presLayoutVars>
          <dgm:chMax val="1"/>
          <dgm:chPref val="1"/>
        </dgm:presLayoutVars>
      </dgm:prSet>
      <dgm:spPr/>
    </dgm:pt>
    <dgm:pt modelId="{6E7A66F7-F1F8-415C-9D2D-E559C218E1AC}" type="pres">
      <dgm:prSet presAssocID="{AEBB6C68-E9AD-4A78-BD78-8358C5440DC7}" presName="sibTrans" presStyleCnt="0"/>
      <dgm:spPr/>
    </dgm:pt>
    <dgm:pt modelId="{01B10085-171B-46BA-BE58-B1B56F58731E}" type="pres">
      <dgm:prSet presAssocID="{BE49A495-3093-45CB-95A0-C4FAF22401BB}" presName="compNode" presStyleCnt="0"/>
      <dgm:spPr/>
    </dgm:pt>
    <dgm:pt modelId="{C7826844-61D3-49A4-891B-82E8E7ECC0D1}" type="pres">
      <dgm:prSet presAssocID="{BE49A495-3093-45CB-95A0-C4FAF22401B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3B421ED-C1CA-46D8-8CC0-475CD176EAD7}" type="pres">
      <dgm:prSet presAssocID="{BE49A495-3093-45CB-95A0-C4FAF22401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ómetro"/>
        </a:ext>
      </dgm:extLst>
    </dgm:pt>
    <dgm:pt modelId="{D3819D2F-3F6B-4B26-A246-36EC2A9C2757}" type="pres">
      <dgm:prSet presAssocID="{BE49A495-3093-45CB-95A0-C4FAF22401BB}" presName="spaceRect" presStyleCnt="0"/>
      <dgm:spPr/>
    </dgm:pt>
    <dgm:pt modelId="{A97F7896-AA32-4F03-9EA6-56329AD3D160}" type="pres">
      <dgm:prSet presAssocID="{BE49A495-3093-45CB-95A0-C4FAF22401BB}" presName="textRect" presStyleLbl="revTx" presStyleIdx="1" presStyleCnt="3">
        <dgm:presLayoutVars>
          <dgm:chMax val="1"/>
          <dgm:chPref val="1"/>
        </dgm:presLayoutVars>
      </dgm:prSet>
      <dgm:spPr/>
    </dgm:pt>
    <dgm:pt modelId="{2AB8E3AC-51D0-4965-97F4-65E30C6DF415}" type="pres">
      <dgm:prSet presAssocID="{B1D11254-57F6-4220-8F37-7EBCC740E769}" presName="sibTrans" presStyleCnt="0"/>
      <dgm:spPr/>
    </dgm:pt>
    <dgm:pt modelId="{90E296F4-E025-40E2-B36F-F970558C487A}" type="pres">
      <dgm:prSet presAssocID="{DDB63556-B146-445A-8FF4-F6D99CD61DD3}" presName="compNode" presStyleCnt="0"/>
      <dgm:spPr/>
    </dgm:pt>
    <dgm:pt modelId="{0947F2D9-CC8E-4DA4-AC9E-5381021BE096}" type="pres">
      <dgm:prSet presAssocID="{DDB63556-B146-445A-8FF4-F6D99CD61DD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29913E0-31DF-461B-9286-CABE96028B05}" type="pres">
      <dgm:prSet presAssocID="{DDB63556-B146-445A-8FF4-F6D99CD61D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40EF8A0-870B-4CD8-B310-7B2D245F3884}" type="pres">
      <dgm:prSet presAssocID="{DDB63556-B146-445A-8FF4-F6D99CD61DD3}" presName="spaceRect" presStyleCnt="0"/>
      <dgm:spPr/>
    </dgm:pt>
    <dgm:pt modelId="{29D8E1C7-130B-497C-AC61-CD032D8ECEFB}" type="pres">
      <dgm:prSet presAssocID="{DDB63556-B146-445A-8FF4-F6D99CD61DD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52F1137-8B65-4814-8943-628F38A1FE69}" type="presOf" srcId="{DDB63556-B146-445A-8FF4-F6D99CD61DD3}" destId="{29D8E1C7-130B-497C-AC61-CD032D8ECEFB}" srcOrd="0" destOrd="0" presId="urn:microsoft.com/office/officeart/2018/5/layout/IconLeafLabelList"/>
    <dgm:cxn modelId="{82487D41-C9BC-4AC8-84C1-157CF312700F}" type="presOf" srcId="{C83C917E-3B68-4A26-93F0-A755D7D4AFC0}" destId="{93A99D80-D1DA-49B0-BB9E-6618D78CD580}" srcOrd="0" destOrd="0" presId="urn:microsoft.com/office/officeart/2018/5/layout/IconLeafLabelList"/>
    <dgm:cxn modelId="{D6BF664E-CE0E-4C53-9732-2AC2FC423900}" srcId="{624170F4-BC26-401B-9489-CAE97702E6CB}" destId="{DDB63556-B146-445A-8FF4-F6D99CD61DD3}" srcOrd="2" destOrd="0" parTransId="{94DED1D9-BC4F-4A09-9742-1C92604ADBA7}" sibTransId="{506EFFEC-1C4C-467C-908A-024568F43F70}"/>
    <dgm:cxn modelId="{467CEB52-44E5-484A-B370-AD3655206A89}" type="presOf" srcId="{BE49A495-3093-45CB-95A0-C4FAF22401BB}" destId="{A97F7896-AA32-4F03-9EA6-56329AD3D160}" srcOrd="0" destOrd="0" presId="urn:microsoft.com/office/officeart/2018/5/layout/IconLeafLabelList"/>
    <dgm:cxn modelId="{2C7F4AC2-9CA5-4ED3-8BE4-4AE197C4472E}" type="presOf" srcId="{624170F4-BC26-401B-9489-CAE97702E6CB}" destId="{E3D2A6CD-8F15-4C12-9E1C-3AB470498043}" srcOrd="0" destOrd="0" presId="urn:microsoft.com/office/officeart/2018/5/layout/IconLeafLabelList"/>
    <dgm:cxn modelId="{91EDC5E1-ABFE-44D4-8637-51B034296EEB}" srcId="{624170F4-BC26-401B-9489-CAE97702E6CB}" destId="{BE49A495-3093-45CB-95A0-C4FAF22401BB}" srcOrd="1" destOrd="0" parTransId="{D775A914-4BDD-4D9B-8B9F-837708A78172}" sibTransId="{B1D11254-57F6-4220-8F37-7EBCC740E769}"/>
    <dgm:cxn modelId="{DEC440FE-10F6-4D83-BF18-7FA06EDABABD}" srcId="{624170F4-BC26-401B-9489-CAE97702E6CB}" destId="{C83C917E-3B68-4A26-93F0-A755D7D4AFC0}" srcOrd="0" destOrd="0" parTransId="{4A00BD81-4EBB-4462-8BF4-7B64E30DBEF4}" sibTransId="{AEBB6C68-E9AD-4A78-BD78-8358C5440DC7}"/>
    <dgm:cxn modelId="{26DD571C-CE3F-49B4-80E5-34B7C70DE4CD}" type="presParOf" srcId="{E3D2A6CD-8F15-4C12-9E1C-3AB470498043}" destId="{B8F05811-1FE6-4A14-97E3-53274CC4D4FF}" srcOrd="0" destOrd="0" presId="urn:microsoft.com/office/officeart/2018/5/layout/IconLeafLabelList"/>
    <dgm:cxn modelId="{06A0CDE9-1B6D-4650-9FFF-9DAAD6D3294E}" type="presParOf" srcId="{B8F05811-1FE6-4A14-97E3-53274CC4D4FF}" destId="{C9FB5E27-5DEA-4B1D-8C09-0C42B329EC09}" srcOrd="0" destOrd="0" presId="urn:microsoft.com/office/officeart/2018/5/layout/IconLeafLabelList"/>
    <dgm:cxn modelId="{15EEC101-AD5C-4190-A2E2-1BF828CAAAA7}" type="presParOf" srcId="{B8F05811-1FE6-4A14-97E3-53274CC4D4FF}" destId="{5DE2DA1A-FCD6-452A-9344-725F510F080B}" srcOrd="1" destOrd="0" presId="urn:microsoft.com/office/officeart/2018/5/layout/IconLeafLabelList"/>
    <dgm:cxn modelId="{4F6664A6-9941-45E0-BA69-308D27247A5F}" type="presParOf" srcId="{B8F05811-1FE6-4A14-97E3-53274CC4D4FF}" destId="{06810E96-823E-4091-A3E4-D9182F693802}" srcOrd="2" destOrd="0" presId="urn:microsoft.com/office/officeart/2018/5/layout/IconLeafLabelList"/>
    <dgm:cxn modelId="{03392B31-8775-4589-BE6B-DDA2E3C5EB9B}" type="presParOf" srcId="{B8F05811-1FE6-4A14-97E3-53274CC4D4FF}" destId="{93A99D80-D1DA-49B0-BB9E-6618D78CD580}" srcOrd="3" destOrd="0" presId="urn:microsoft.com/office/officeart/2018/5/layout/IconLeafLabelList"/>
    <dgm:cxn modelId="{825CD6B5-0696-4897-A21A-F527D5A8D9B1}" type="presParOf" srcId="{E3D2A6CD-8F15-4C12-9E1C-3AB470498043}" destId="{6E7A66F7-F1F8-415C-9D2D-E559C218E1AC}" srcOrd="1" destOrd="0" presId="urn:microsoft.com/office/officeart/2018/5/layout/IconLeafLabelList"/>
    <dgm:cxn modelId="{153B0DC4-BB2E-464D-8187-C26A776E2FFB}" type="presParOf" srcId="{E3D2A6CD-8F15-4C12-9E1C-3AB470498043}" destId="{01B10085-171B-46BA-BE58-B1B56F58731E}" srcOrd="2" destOrd="0" presId="urn:microsoft.com/office/officeart/2018/5/layout/IconLeafLabelList"/>
    <dgm:cxn modelId="{464FA9CF-D552-4099-ACFE-D92ED6161495}" type="presParOf" srcId="{01B10085-171B-46BA-BE58-B1B56F58731E}" destId="{C7826844-61D3-49A4-891B-82E8E7ECC0D1}" srcOrd="0" destOrd="0" presId="urn:microsoft.com/office/officeart/2018/5/layout/IconLeafLabelList"/>
    <dgm:cxn modelId="{D598B3F6-3FFA-4DD8-9625-5C2A399976ED}" type="presParOf" srcId="{01B10085-171B-46BA-BE58-B1B56F58731E}" destId="{63B421ED-C1CA-46D8-8CC0-475CD176EAD7}" srcOrd="1" destOrd="0" presId="urn:microsoft.com/office/officeart/2018/5/layout/IconLeafLabelList"/>
    <dgm:cxn modelId="{F09D8178-FBD4-49FD-B740-ADFF5A822DEF}" type="presParOf" srcId="{01B10085-171B-46BA-BE58-B1B56F58731E}" destId="{D3819D2F-3F6B-4B26-A246-36EC2A9C2757}" srcOrd="2" destOrd="0" presId="urn:microsoft.com/office/officeart/2018/5/layout/IconLeafLabelList"/>
    <dgm:cxn modelId="{72891E8D-5C89-4A34-9A6B-20ADFC13914E}" type="presParOf" srcId="{01B10085-171B-46BA-BE58-B1B56F58731E}" destId="{A97F7896-AA32-4F03-9EA6-56329AD3D160}" srcOrd="3" destOrd="0" presId="urn:microsoft.com/office/officeart/2018/5/layout/IconLeafLabelList"/>
    <dgm:cxn modelId="{65AC870A-C5B9-4725-895D-82FD3DDA88C2}" type="presParOf" srcId="{E3D2A6CD-8F15-4C12-9E1C-3AB470498043}" destId="{2AB8E3AC-51D0-4965-97F4-65E30C6DF415}" srcOrd="3" destOrd="0" presId="urn:microsoft.com/office/officeart/2018/5/layout/IconLeafLabelList"/>
    <dgm:cxn modelId="{A688C977-8B50-441A-8E18-06DB081D6D1B}" type="presParOf" srcId="{E3D2A6CD-8F15-4C12-9E1C-3AB470498043}" destId="{90E296F4-E025-40E2-B36F-F970558C487A}" srcOrd="4" destOrd="0" presId="urn:microsoft.com/office/officeart/2018/5/layout/IconLeafLabelList"/>
    <dgm:cxn modelId="{9A9CB6AE-25DF-4CA4-8343-30AF6D7F58A4}" type="presParOf" srcId="{90E296F4-E025-40E2-B36F-F970558C487A}" destId="{0947F2D9-CC8E-4DA4-AC9E-5381021BE096}" srcOrd="0" destOrd="0" presId="urn:microsoft.com/office/officeart/2018/5/layout/IconLeafLabelList"/>
    <dgm:cxn modelId="{56C61AB1-3114-41B2-8EF2-1A0566C98152}" type="presParOf" srcId="{90E296F4-E025-40E2-B36F-F970558C487A}" destId="{629913E0-31DF-461B-9286-CABE96028B05}" srcOrd="1" destOrd="0" presId="urn:microsoft.com/office/officeart/2018/5/layout/IconLeafLabelList"/>
    <dgm:cxn modelId="{3C8741C3-6790-46B9-B5C0-76A42E9D6AC6}" type="presParOf" srcId="{90E296F4-E025-40E2-B36F-F970558C487A}" destId="{040EF8A0-870B-4CD8-B310-7B2D245F3884}" srcOrd="2" destOrd="0" presId="urn:microsoft.com/office/officeart/2018/5/layout/IconLeafLabelList"/>
    <dgm:cxn modelId="{A0320801-EA64-4921-8D4B-59172A1055CA}" type="presParOf" srcId="{90E296F4-E025-40E2-B36F-F970558C487A}" destId="{29D8E1C7-130B-497C-AC61-CD032D8ECEF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B5E27-5DEA-4B1D-8C09-0C42B329EC09}">
      <dsp:nvSpPr>
        <dsp:cNvPr id="0" name=""/>
        <dsp:cNvSpPr/>
      </dsp:nvSpPr>
      <dsp:spPr>
        <a:xfrm>
          <a:off x="610470" y="7450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2DA1A-FCD6-452A-9344-725F510F080B}">
      <dsp:nvSpPr>
        <dsp:cNvPr id="0" name=""/>
        <dsp:cNvSpPr/>
      </dsp:nvSpPr>
      <dsp:spPr>
        <a:xfrm>
          <a:off x="1012657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99D80-D1DA-49B0-BB9E-6618D78CD580}">
      <dsp:nvSpPr>
        <dsp:cNvPr id="0" name=""/>
        <dsp:cNvSpPr/>
      </dsp:nvSpPr>
      <dsp:spPr>
        <a:xfrm>
          <a:off x="7188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kern="1200"/>
            <a:t>Predicción de lluvia</a:t>
          </a:r>
          <a:endParaRPr lang="en-US" sz="2300" kern="1200"/>
        </a:p>
      </dsp:txBody>
      <dsp:txXfrm>
        <a:off x="7188" y="2482451"/>
        <a:ext cx="3093750" cy="720000"/>
      </dsp:txXfrm>
    </dsp:sp>
    <dsp:sp modelId="{C7826844-61D3-49A4-891B-82E8E7ECC0D1}">
      <dsp:nvSpPr>
        <dsp:cNvPr id="0" name=""/>
        <dsp:cNvSpPr/>
      </dsp:nvSpPr>
      <dsp:spPr>
        <a:xfrm>
          <a:off x="4245626" y="7450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421ED-C1CA-46D8-8CC0-475CD176EAD7}">
      <dsp:nvSpPr>
        <dsp:cNvPr id="0" name=""/>
        <dsp:cNvSpPr/>
      </dsp:nvSpPr>
      <dsp:spPr>
        <a:xfrm>
          <a:off x="4647813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F7896-AA32-4F03-9EA6-56329AD3D160}">
      <dsp:nvSpPr>
        <dsp:cNvPr id="0" name=""/>
        <dsp:cNvSpPr/>
      </dsp:nvSpPr>
      <dsp:spPr>
        <a:xfrm>
          <a:off x="3642345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kern="1200"/>
            <a:t>Predicción de temperatura</a:t>
          </a:r>
          <a:endParaRPr lang="en-US" sz="2300" kern="1200"/>
        </a:p>
      </dsp:txBody>
      <dsp:txXfrm>
        <a:off x="3642345" y="2482451"/>
        <a:ext cx="3093750" cy="720000"/>
      </dsp:txXfrm>
    </dsp:sp>
    <dsp:sp modelId="{0947F2D9-CC8E-4DA4-AC9E-5381021BE096}">
      <dsp:nvSpPr>
        <dsp:cNvPr id="0" name=""/>
        <dsp:cNvSpPr/>
      </dsp:nvSpPr>
      <dsp:spPr>
        <a:xfrm>
          <a:off x="7880782" y="7450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913E0-31DF-461B-9286-CABE96028B05}">
      <dsp:nvSpPr>
        <dsp:cNvPr id="0" name=""/>
        <dsp:cNvSpPr/>
      </dsp:nvSpPr>
      <dsp:spPr>
        <a:xfrm>
          <a:off x="8282970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8E1C7-130B-497C-AC61-CD032D8ECEFB}">
      <dsp:nvSpPr>
        <dsp:cNvPr id="0" name=""/>
        <dsp:cNvSpPr/>
      </dsp:nvSpPr>
      <dsp:spPr>
        <a:xfrm>
          <a:off x="7277501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kern="1200"/>
            <a:t>Modelos basados en datos históricos</a:t>
          </a:r>
          <a:endParaRPr lang="en-US" sz="2300" kern="1200"/>
        </a:p>
      </dsp:txBody>
      <dsp:txXfrm>
        <a:off x="7277501" y="2482451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215D0-FAD8-B43C-F37E-4A153838D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9978E2-6779-D63D-E755-15AC0E050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744C4A-D772-1530-9FFE-A969D84B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30BA28-93C0-53AB-7B89-9EF3D7D6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03387A-D442-367A-6096-8A6D862A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130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22CDA-3FB7-CB77-D80D-08B7BFF1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9987B4-FE08-CF47-BB4C-6D95719F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9F044-BD06-74E8-6EE8-9C8C261F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A94C53-E46D-819A-F01B-3646B60F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91AF52-593C-C6DD-901F-FE2BC42D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21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AB485F-9199-6638-DB3D-958576974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53F71F-A73F-C76B-B93D-8A0AACA6E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BDE018-DEF7-6CCF-35B8-35538B2D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6385EE-1EFC-48C0-C8AD-887CA35D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C8E00B-E6DB-165C-477A-5281FDADC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11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EAF00-CEEB-E666-B524-129F14D6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358B2-7738-7BE8-EE7F-26976D25E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80D684-CCCC-6620-FAF9-4388E34A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7BEE0E-9550-2EC4-66D6-A5B8EAF9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9B2092-1BE4-EFA8-F6FF-9827755C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602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1F1CC-FCED-F663-6013-454CB8698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549E53-B36F-8872-4B49-2C9F4CCFD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943819-C7AE-94FA-7119-C85DF26E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0B26D8-F40A-8950-FF15-99AB97D1D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742E10-207A-F214-A578-584F7955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561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B3AE5-FAC2-E6CE-8F84-A1FE3062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8700C5-1BAF-80C7-7E8F-BAFF0B27F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DC548D-164C-97E4-8098-39A3FD4D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D42B97-56B7-ABDC-C680-D229001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29E72C-B268-4F2A-6B83-D7EC5D709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A44E2-9B03-366E-0A86-6E2430A3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535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5F0F2-BB7B-BF88-73DF-BFAEDF98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5151C9-5CE9-B553-BF95-53A1F21F8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551654-3C79-FCFA-4E1F-0CE4E9A1A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EF472E4-A146-A1A3-405D-05633C11D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3DDCB7-0287-9260-6766-0370784ECD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FA2FFE4-FF90-A89D-B10B-7468AF5B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6400AE-294E-05F5-E216-EAB545E6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EB2EF12-1F88-CBB5-56F2-E2C1E60A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047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EE4AB-C33C-E3AB-1EBF-63D2D8C0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4D6304-FA24-39E3-3A19-0C41A2AD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A3CE6F-81F9-1929-8663-75876B60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93C31C-4E5A-519E-F8CF-0CC0190D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079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696A42-AC8E-5E0E-1CCF-0A8B49A8E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5448F53-86B9-8F69-0B45-CA026840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0FDC16-06AB-314A-1C81-6556F50E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53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7BACE-72A2-C8CE-72AB-D60BFDAE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F37376-5E8E-5450-1051-34392299F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847486-9D6A-B7CE-D4BE-67B9F7280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FD6721-5F1C-608D-ABA5-232613C0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C2E714-A17F-B79B-36E1-5726236E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5E98-5D83-C679-ED0A-017E1D3D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454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ABE55-6564-77D2-476C-AC40C00B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5A9036-0169-3FE1-8252-02DBED7AC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FAA12D-02C1-E732-CD4F-649C151E1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32F0D5-9FD0-D724-F03E-15FAB1F3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DFAF24-83AF-3156-93E2-F96FBE3B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B11A73-35B4-9A88-CADD-756B08EF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35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44B203-8A4D-477B-611F-17E090FF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9A763F-D791-674E-73C9-F305330A0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89D733-E848-D990-60C2-107656264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BDF6D-D455-4D46-A742-C0E68061FF82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A047C9-76F1-5F72-5BE7-557493135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53976E-B77B-4737-3AEA-BF6FADAB2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8ABFB-185B-44B5-B061-4CFBBB30A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00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0A07846B-8306-3CA0-64E0-05C64200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B8BEAC-E293-7538-C9F6-0D2A9C06A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s-ES" sz="6600" b="1">
                <a:solidFill>
                  <a:schemeClr val="bg1"/>
                </a:solidFill>
              </a:rPr>
              <a:t>ANÁLISIS Y PREDICCIÓN DE DATOS METEOROLÓGICOS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04E0F4-8258-57CD-6070-E05B199E1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s-ES" sz="1300" dirty="0">
                <a:solidFill>
                  <a:schemeClr val="bg1"/>
                </a:solidFill>
              </a:rPr>
              <a:t>VISUALIZACIÓN, ANÁLISIS Y MODELOS PREDICTIVOS</a:t>
            </a:r>
          </a:p>
          <a:p>
            <a:endParaRPr lang="es-ES" sz="1300" dirty="0">
              <a:solidFill>
                <a:schemeClr val="bg1"/>
              </a:solidFill>
            </a:endParaRPr>
          </a:p>
          <a:p>
            <a:r>
              <a:rPr lang="es-ES" sz="1300" dirty="0">
                <a:solidFill>
                  <a:schemeClr val="bg1"/>
                </a:solidFill>
              </a:rPr>
              <a:t>P3 - </a:t>
            </a:r>
            <a:r>
              <a:rPr lang="es-ES" sz="1300" cap="all" dirty="0">
                <a:solidFill>
                  <a:schemeClr val="bg1"/>
                </a:solidFill>
              </a:rPr>
              <a:t>PROYECTO PREDICCIÓN METEOROLOGICA</a:t>
            </a:r>
          </a:p>
          <a:p>
            <a:r>
              <a:rPr lang="es-ES" sz="1600" b="1" cap="all" dirty="0">
                <a:solidFill>
                  <a:schemeClr val="bg1"/>
                </a:solidFill>
              </a:rPr>
              <a:t>JIAJIAO XU – JORDI VIDAL</a:t>
            </a:r>
          </a:p>
          <a:p>
            <a:endParaRPr lang="es-ES" sz="1300" dirty="0">
              <a:solidFill>
                <a:schemeClr val="bg1"/>
              </a:solidFill>
            </a:endParaRPr>
          </a:p>
        </p:txBody>
      </p:sp>
      <p:sp>
        <p:nvSpPr>
          <p:cNvPr id="1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sX0" fmla="*/ 0 w 10515600"/>
              <a:gd name="csY0" fmla="*/ 0 h 5416094"/>
              <a:gd name="csX1" fmla="*/ 552069 w 10515600"/>
              <a:gd name="csY1" fmla="*/ 0 h 5416094"/>
              <a:gd name="csX2" fmla="*/ 893826 w 10515600"/>
              <a:gd name="csY2" fmla="*/ 0 h 5416094"/>
              <a:gd name="csX3" fmla="*/ 1761363 w 10515600"/>
              <a:gd name="csY3" fmla="*/ 0 h 5416094"/>
              <a:gd name="csX4" fmla="*/ 2313432 w 10515600"/>
              <a:gd name="csY4" fmla="*/ 0 h 5416094"/>
              <a:gd name="csX5" fmla="*/ 2865501 w 10515600"/>
              <a:gd name="csY5" fmla="*/ 0 h 5416094"/>
              <a:gd name="csX6" fmla="*/ 3733038 w 10515600"/>
              <a:gd name="csY6" fmla="*/ 0 h 5416094"/>
              <a:gd name="csX7" fmla="*/ 4179951 w 10515600"/>
              <a:gd name="csY7" fmla="*/ 0 h 5416094"/>
              <a:gd name="csX8" fmla="*/ 5047488 w 10515600"/>
              <a:gd name="csY8" fmla="*/ 0 h 5416094"/>
              <a:gd name="csX9" fmla="*/ 5915025 w 10515600"/>
              <a:gd name="csY9" fmla="*/ 0 h 5416094"/>
              <a:gd name="csX10" fmla="*/ 6572250 w 10515600"/>
              <a:gd name="csY10" fmla="*/ 0 h 5416094"/>
              <a:gd name="csX11" fmla="*/ 7439787 w 10515600"/>
              <a:gd name="csY11" fmla="*/ 0 h 5416094"/>
              <a:gd name="csX12" fmla="*/ 7991856 w 10515600"/>
              <a:gd name="csY12" fmla="*/ 0 h 5416094"/>
              <a:gd name="csX13" fmla="*/ 8543925 w 10515600"/>
              <a:gd name="csY13" fmla="*/ 0 h 5416094"/>
              <a:gd name="csX14" fmla="*/ 9306306 w 10515600"/>
              <a:gd name="csY14" fmla="*/ 0 h 5416094"/>
              <a:gd name="csX15" fmla="*/ 9858375 w 10515600"/>
              <a:gd name="csY15" fmla="*/ 0 h 5416094"/>
              <a:gd name="csX16" fmla="*/ 10515600 w 10515600"/>
              <a:gd name="csY16" fmla="*/ 0 h 5416094"/>
              <a:gd name="csX17" fmla="*/ 10515600 w 10515600"/>
              <a:gd name="csY17" fmla="*/ 785334 h 5416094"/>
              <a:gd name="csX18" fmla="*/ 10515600 w 10515600"/>
              <a:gd name="csY18" fmla="*/ 1516506 h 5416094"/>
              <a:gd name="csX19" fmla="*/ 10515600 w 10515600"/>
              <a:gd name="csY19" fmla="*/ 2247679 h 5416094"/>
              <a:gd name="csX20" fmla="*/ 10515600 w 10515600"/>
              <a:gd name="csY20" fmla="*/ 2762208 h 5416094"/>
              <a:gd name="csX21" fmla="*/ 10515600 w 10515600"/>
              <a:gd name="csY21" fmla="*/ 3330898 h 5416094"/>
              <a:gd name="csX22" fmla="*/ 10515600 w 10515600"/>
              <a:gd name="csY22" fmla="*/ 4062071 h 5416094"/>
              <a:gd name="csX23" fmla="*/ 10515600 w 10515600"/>
              <a:gd name="csY23" fmla="*/ 4684921 h 5416094"/>
              <a:gd name="csX24" fmla="*/ 10515600 w 10515600"/>
              <a:gd name="csY24" fmla="*/ 5416094 h 5416094"/>
              <a:gd name="csX25" fmla="*/ 9753219 w 10515600"/>
              <a:gd name="csY25" fmla="*/ 5416094 h 5416094"/>
              <a:gd name="csX26" fmla="*/ 9411462 w 10515600"/>
              <a:gd name="csY26" fmla="*/ 5416094 h 5416094"/>
              <a:gd name="csX27" fmla="*/ 8754237 w 10515600"/>
              <a:gd name="csY27" fmla="*/ 5416094 h 5416094"/>
              <a:gd name="csX28" fmla="*/ 8307324 w 10515600"/>
              <a:gd name="csY28" fmla="*/ 5416094 h 5416094"/>
              <a:gd name="csX29" fmla="*/ 7544943 w 10515600"/>
              <a:gd name="csY29" fmla="*/ 5416094 h 5416094"/>
              <a:gd name="csX30" fmla="*/ 7098030 w 10515600"/>
              <a:gd name="csY30" fmla="*/ 5416094 h 5416094"/>
              <a:gd name="csX31" fmla="*/ 6335649 w 10515600"/>
              <a:gd name="csY31" fmla="*/ 5416094 h 5416094"/>
              <a:gd name="csX32" fmla="*/ 5993892 w 10515600"/>
              <a:gd name="csY32" fmla="*/ 5416094 h 5416094"/>
              <a:gd name="csX33" fmla="*/ 5231511 w 10515600"/>
              <a:gd name="csY33" fmla="*/ 5416094 h 5416094"/>
              <a:gd name="csX34" fmla="*/ 4784598 w 10515600"/>
              <a:gd name="csY34" fmla="*/ 5416094 h 5416094"/>
              <a:gd name="csX35" fmla="*/ 4442841 w 10515600"/>
              <a:gd name="csY35" fmla="*/ 5416094 h 5416094"/>
              <a:gd name="csX36" fmla="*/ 3995928 w 10515600"/>
              <a:gd name="csY36" fmla="*/ 5416094 h 5416094"/>
              <a:gd name="csX37" fmla="*/ 3233547 w 10515600"/>
              <a:gd name="csY37" fmla="*/ 5416094 h 5416094"/>
              <a:gd name="csX38" fmla="*/ 2786634 w 10515600"/>
              <a:gd name="csY38" fmla="*/ 5416094 h 5416094"/>
              <a:gd name="csX39" fmla="*/ 2444877 w 10515600"/>
              <a:gd name="csY39" fmla="*/ 5416094 h 5416094"/>
              <a:gd name="csX40" fmla="*/ 1997964 w 10515600"/>
              <a:gd name="csY40" fmla="*/ 5416094 h 5416094"/>
              <a:gd name="csX41" fmla="*/ 1445895 w 10515600"/>
              <a:gd name="csY41" fmla="*/ 5416094 h 5416094"/>
              <a:gd name="csX42" fmla="*/ 788670 w 10515600"/>
              <a:gd name="csY42" fmla="*/ 5416094 h 5416094"/>
              <a:gd name="csX43" fmla="*/ 0 w 10515600"/>
              <a:gd name="csY43" fmla="*/ 5416094 h 5416094"/>
              <a:gd name="csX44" fmla="*/ 0 w 10515600"/>
              <a:gd name="csY44" fmla="*/ 4630760 h 5416094"/>
              <a:gd name="csX45" fmla="*/ 0 w 10515600"/>
              <a:gd name="csY45" fmla="*/ 3953749 h 5416094"/>
              <a:gd name="csX46" fmla="*/ 0 w 10515600"/>
              <a:gd name="csY46" fmla="*/ 3276737 h 5416094"/>
              <a:gd name="csX47" fmla="*/ 0 w 10515600"/>
              <a:gd name="csY47" fmla="*/ 2599725 h 5416094"/>
              <a:gd name="csX48" fmla="*/ 0 w 10515600"/>
              <a:gd name="csY48" fmla="*/ 1922713 h 5416094"/>
              <a:gd name="csX49" fmla="*/ 0 w 10515600"/>
              <a:gd name="csY49" fmla="*/ 1299863 h 5416094"/>
              <a:gd name="csX50" fmla="*/ 0 w 10515600"/>
              <a:gd name="csY50" fmla="*/ 0 h 54160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563791 w 4243589"/>
              <a:gd name="csY1" fmla="*/ 0 h 18288"/>
              <a:gd name="csX2" fmla="*/ 1042710 w 4243589"/>
              <a:gd name="csY2" fmla="*/ 0 h 18288"/>
              <a:gd name="csX3" fmla="*/ 1564066 w 4243589"/>
              <a:gd name="csY3" fmla="*/ 0 h 18288"/>
              <a:gd name="csX4" fmla="*/ 2212729 w 4243589"/>
              <a:gd name="csY4" fmla="*/ 0 h 18288"/>
              <a:gd name="csX5" fmla="*/ 2776520 w 4243589"/>
              <a:gd name="csY5" fmla="*/ 0 h 18288"/>
              <a:gd name="csX6" fmla="*/ 3297875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637362 w 4243589"/>
              <a:gd name="csY9" fmla="*/ 18288 h 18288"/>
              <a:gd name="csX10" fmla="*/ 3116007 w 4243589"/>
              <a:gd name="csY10" fmla="*/ 18288 h 18288"/>
              <a:gd name="csX11" fmla="*/ 2424908 w 4243589"/>
              <a:gd name="csY11" fmla="*/ 18288 h 18288"/>
              <a:gd name="csX12" fmla="*/ 1861117 w 4243589"/>
              <a:gd name="csY12" fmla="*/ 18288 h 18288"/>
              <a:gd name="csX13" fmla="*/ 1382198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79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5192E0-C7D5-77B5-1AD4-3347FC78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s-ES" b="1" dirty="0"/>
              <a:t>Origen de los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F427E-8FF5-E232-B6C0-953FDC1BE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s-ES" sz="2000" dirty="0"/>
              <a:t>API oficial de AEMET</a:t>
            </a:r>
          </a:p>
          <a:p>
            <a:r>
              <a:rPr lang="es-ES" sz="2000" dirty="0"/>
              <a:t>Datos diarios de estaciones meteorológicas</a:t>
            </a:r>
          </a:p>
          <a:p>
            <a:r>
              <a:rPr lang="es-ES" sz="2000" dirty="0"/>
              <a:t>Variables principales:</a:t>
            </a:r>
          </a:p>
          <a:p>
            <a:r>
              <a:rPr lang="es-ES" sz="2000" dirty="0"/>
              <a:t> Temperatura (</a:t>
            </a:r>
            <a:r>
              <a:rPr lang="es-ES" sz="2000" dirty="0" err="1"/>
              <a:t>máx</a:t>
            </a:r>
            <a:r>
              <a:rPr lang="es-ES" sz="2000" dirty="0"/>
              <a:t>, </a:t>
            </a:r>
            <a:r>
              <a:rPr lang="es-ES" sz="2000" dirty="0" err="1"/>
              <a:t>mín</a:t>
            </a:r>
            <a:r>
              <a:rPr lang="es-ES" sz="2000" dirty="0"/>
              <a:t>, media)</a:t>
            </a:r>
          </a:p>
          <a:p>
            <a:r>
              <a:rPr lang="es-ES" sz="2000" dirty="0"/>
              <a:t> Precipitación</a:t>
            </a:r>
          </a:p>
          <a:p>
            <a:r>
              <a:rPr lang="es-ES" sz="2000" dirty="0"/>
              <a:t> Humedad</a:t>
            </a:r>
          </a:p>
        </p:txBody>
      </p:sp>
      <p:pic>
        <p:nvPicPr>
          <p:cNvPr id="7" name="Imagen 6" descr="Figura 3. Plataforma AEMET OpenData utilizada como fuente oficial de datos meteorológicos.">
            <a:extLst>
              <a:ext uri="{FF2B5EF4-FFF2-40B4-BE49-F238E27FC236}">
                <a16:creationId xmlns:a16="http://schemas.microsoft.com/office/drawing/2014/main" id="{9EB43A63-A00E-9ED2-E84F-BA0335194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6" r="23882" b="2"/>
          <a:stretch>
            <a:fillRect/>
          </a:stretch>
        </p:blipFill>
        <p:spPr bwMode="auto">
          <a:xfrm>
            <a:off x="8086099" y="3060441"/>
            <a:ext cx="4114801" cy="3797565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9EAFF3B3-3CB5-EFB9-F410-974435ED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40" t="-1605" r="67761" b="1604"/>
          <a:stretch>
            <a:fillRect/>
          </a:stretch>
        </p:blipFill>
        <p:spPr>
          <a:xfrm>
            <a:off x="4700286" y="2344713"/>
            <a:ext cx="3937274" cy="3957650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4" name="Imagen 3" descr="Rediseño logo Aemet - Gràffica">
            <a:extLst>
              <a:ext uri="{FF2B5EF4-FFF2-40B4-BE49-F238E27FC236}">
                <a16:creationId xmlns:a16="http://schemas.microsoft.com/office/drawing/2014/main" id="{4833B679-4115-7DFB-63E2-1EB3874EE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3" t="4340" r="5419" b="-4340"/>
          <a:stretch>
            <a:fillRect/>
          </a:stretch>
        </p:blipFill>
        <p:spPr bwMode="auto">
          <a:xfrm>
            <a:off x="7621024" y="-66131"/>
            <a:ext cx="4579876" cy="2585396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41684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40BFFD7-270A-D944-886A-D6125E44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Procesamiento de datos</a:t>
            </a: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EDBC448C-4317-9738-F0BA-D53913D8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935681"/>
            <a:ext cx="10843065" cy="262944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FC432A-C86F-A029-14BC-CAD9A55DB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298" y="4221958"/>
            <a:ext cx="5969316" cy="2129580"/>
          </a:xfrm>
          <a:noFill/>
        </p:spPr>
        <p:txBody>
          <a:bodyPr numCol="2" anchor="t">
            <a:norm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Descarga automática de datos</a:t>
            </a:r>
          </a:p>
          <a:p>
            <a:r>
              <a:rPr lang="es-ES" sz="1600" dirty="0">
                <a:solidFill>
                  <a:schemeClr val="bg1"/>
                </a:solidFill>
              </a:rPr>
              <a:t>Limpieza de valores nulos</a:t>
            </a:r>
          </a:p>
          <a:p>
            <a:r>
              <a:rPr lang="es-ES" sz="1600" dirty="0">
                <a:solidFill>
                  <a:schemeClr val="bg1"/>
                </a:solidFill>
              </a:rPr>
              <a:t>Conversión de unidades</a:t>
            </a:r>
          </a:p>
          <a:p>
            <a:endParaRPr lang="es-E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dirty="0">
                <a:solidFill>
                  <a:schemeClr val="bg1"/>
                </a:solidFill>
              </a:rPr>
              <a:t>Generación de nuevas columnas:</a:t>
            </a:r>
          </a:p>
          <a:p>
            <a:pPr lvl="1"/>
            <a:r>
              <a:rPr lang="es-ES" sz="1200" dirty="0">
                <a:solidFill>
                  <a:schemeClr val="bg1"/>
                </a:solidFill>
              </a:rPr>
              <a:t>Año</a:t>
            </a:r>
          </a:p>
          <a:p>
            <a:pPr lvl="1"/>
            <a:r>
              <a:rPr lang="es-ES" sz="1200" dirty="0">
                <a:solidFill>
                  <a:schemeClr val="bg1"/>
                </a:solidFill>
              </a:rPr>
              <a:t>Mes</a:t>
            </a:r>
          </a:p>
          <a:p>
            <a:pPr lvl="1"/>
            <a:r>
              <a:rPr lang="es-ES" sz="1200" dirty="0">
                <a:solidFill>
                  <a:schemeClr val="bg1"/>
                </a:solidFill>
              </a:rPr>
              <a:t>Temperatura media en °C</a:t>
            </a:r>
          </a:p>
        </p:txBody>
      </p:sp>
    </p:spTree>
    <p:extLst>
      <p:ext uri="{BB962C8B-B14F-4D97-AF65-F5344CB8AC3E}">
        <p14:creationId xmlns:p14="http://schemas.microsoft.com/office/powerpoint/2010/main" val="254958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7B8D5E-A8E6-32F5-F3F0-9662728E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s-ES" sz="4000">
                <a:solidFill>
                  <a:schemeClr val="bg1"/>
                </a:solidFill>
              </a:rPr>
              <a:t>Exploratory Data Analysis (EDA):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B8CE55-280A-AECC-90A3-17EB48BA2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862288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- Filtros por rango de fechas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- Estadísticas generales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- Evolución temporal de la temperatura</a:t>
            </a:r>
          </a:p>
          <a:p>
            <a:r>
              <a:rPr lang="es-ES" sz="2400">
                <a:solidFill>
                  <a:schemeClr val="bg1">
                    <a:alpha val="80000"/>
                  </a:schemeClr>
                </a:solidFill>
              </a:rPr>
              <a:t>- Visualización interactiva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C9D5A5-8960-6DF5-CFFF-41C559863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0" r="20465" b="1"/>
          <a:stretch>
            <a:fillRect/>
          </a:stretch>
        </p:blipFill>
        <p:spPr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56" name="Group 22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24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985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63CE3F-8C47-449B-9102-C394E013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s-ES" sz="3700">
                <a:solidFill>
                  <a:schemeClr val="bg1"/>
                </a:solidFill>
              </a:rPr>
              <a:t>Power BI: enfoque visual</a:t>
            </a:r>
          </a:p>
        </p:txBody>
      </p: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0E1BC9ED-264C-42B5-FA50-DBC2B9DE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339" b="10806"/>
          <a:stretch>
            <a:fillRect/>
          </a:stretch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E18FB7-7E0F-DA83-3E61-073CCB7AA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669978"/>
            <a:ext cx="5692774" cy="1173700"/>
          </a:xfrm>
        </p:spPr>
        <p:txBody>
          <a:bodyPr>
            <a:normAutofit/>
          </a:bodyPr>
          <a:lstStyle/>
          <a:p>
            <a:pPr lvl="1"/>
            <a:r>
              <a:rPr lang="es-ES">
                <a:solidFill>
                  <a:schemeClr val="bg1">
                    <a:alpha val="80000"/>
                  </a:schemeClr>
                </a:solidFill>
              </a:rPr>
              <a:t>Creación de dashboards visuales</a:t>
            </a:r>
          </a:p>
          <a:p>
            <a:pPr lvl="1"/>
            <a:r>
              <a:rPr lang="es-ES">
                <a:solidFill>
                  <a:schemeClr val="bg1">
                    <a:alpha val="80000"/>
                  </a:schemeClr>
                </a:solidFill>
              </a:rPr>
              <a:t>Análisis anual y mensual</a:t>
            </a:r>
          </a:p>
        </p:txBody>
      </p:sp>
    </p:spTree>
    <p:extLst>
      <p:ext uri="{BB962C8B-B14F-4D97-AF65-F5344CB8AC3E}">
        <p14:creationId xmlns:p14="http://schemas.microsoft.com/office/powerpoint/2010/main" val="101240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A7EE1C-F9CC-797C-0EA2-DE365FF5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s-ES" sz="2800"/>
              <a:t>Power BI: análisis anual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32B97C-CC72-4B78-1C7D-A9E747301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pPr lvl="1"/>
            <a:r>
              <a:rPr lang="es-ES" sz="1700"/>
              <a:t>Permite observar diferencias entre años</a:t>
            </a:r>
          </a:p>
          <a:p>
            <a:pPr lvl="1"/>
            <a:r>
              <a:rPr lang="es-ES" sz="1700"/>
              <a:t>Identifica posibles cambios climáticos</a:t>
            </a:r>
          </a:p>
          <a:p>
            <a:endParaRPr lang="es-ES" sz="1700"/>
          </a:p>
        </p:txBody>
      </p:sp>
      <p:pic>
        <p:nvPicPr>
          <p:cNvPr id="9" name="Imagen 8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48057939-6E6C-968D-8608-1E65F724E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267" y="1068245"/>
            <a:ext cx="3248351" cy="1819076"/>
          </a:xfrm>
          <a:prstGeom prst="rect">
            <a:avLst/>
          </a:prstGeom>
        </p:spPr>
      </p:pic>
      <p:pic>
        <p:nvPicPr>
          <p:cNvPr id="11" name="Imagen 10" descr="Gráfico&#10;&#10;El contenido generado por IA puede ser incorrecto.">
            <a:extLst>
              <a:ext uri="{FF2B5EF4-FFF2-40B4-BE49-F238E27FC236}">
                <a16:creationId xmlns:a16="http://schemas.microsoft.com/office/drawing/2014/main" id="{047D56C0-1E00-6333-4821-B00533463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914" y="1068246"/>
            <a:ext cx="3248352" cy="1819077"/>
          </a:xfrm>
          <a:prstGeom prst="rect">
            <a:avLst/>
          </a:prstGeom>
        </p:spPr>
      </p:pic>
      <p:pic>
        <p:nvPicPr>
          <p:cNvPr id="7" name="Imagen 6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4C9AA7D6-2C28-6F17-9377-CF0F8D505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268" y="3872757"/>
            <a:ext cx="3248352" cy="1819077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CA17D469-4B7D-7C31-CD75-F5375EE50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914" y="3871293"/>
            <a:ext cx="3248352" cy="181907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5FCB317-A01B-CCCA-DB4C-471632AA39DB}"/>
              </a:ext>
            </a:extLst>
          </p:cNvPr>
          <p:cNvSpPr txBox="1"/>
          <p:nvPr/>
        </p:nvSpPr>
        <p:spPr>
          <a:xfrm>
            <a:off x="5233267" y="697449"/>
            <a:ext cx="123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2024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93D011C-41EC-E8C5-0A68-EBD5335B7FDB}"/>
              </a:ext>
            </a:extLst>
          </p:cNvPr>
          <p:cNvSpPr txBox="1"/>
          <p:nvPr/>
        </p:nvSpPr>
        <p:spPr>
          <a:xfrm>
            <a:off x="5233267" y="3501961"/>
            <a:ext cx="123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2025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53CD92-916E-9C89-F34C-858CDCF1D3BD}"/>
              </a:ext>
            </a:extLst>
          </p:cNvPr>
          <p:cNvSpPr txBox="1"/>
          <p:nvPr/>
        </p:nvSpPr>
        <p:spPr>
          <a:xfrm>
            <a:off x="8589914" y="697449"/>
            <a:ext cx="123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2023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F90A13B-D2EC-9DA3-3B53-39742139E948}"/>
              </a:ext>
            </a:extLst>
          </p:cNvPr>
          <p:cNvSpPr txBox="1"/>
          <p:nvPr/>
        </p:nvSpPr>
        <p:spPr>
          <a:xfrm>
            <a:off x="8589914" y="3501961"/>
            <a:ext cx="123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70617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n 6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289BEB4D-532F-E69C-D116-902F5DAC3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2" y="989406"/>
            <a:ext cx="5330898" cy="314523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7D669EA1-BD70-0613-F1A5-C17EDEED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38" y="1001758"/>
            <a:ext cx="5330898" cy="314523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B454F0B-1A62-77F8-82BD-80191610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92" y="5065815"/>
            <a:ext cx="10849073" cy="885415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s-ES" sz="4800" dirty="0" err="1">
                <a:solidFill>
                  <a:schemeClr val="bg1"/>
                </a:solidFill>
              </a:rPr>
              <a:t>Power</a:t>
            </a:r>
            <a:r>
              <a:rPr lang="es-ES" sz="4800" dirty="0">
                <a:solidFill>
                  <a:schemeClr val="bg1"/>
                </a:solidFill>
              </a:rPr>
              <a:t> BI: análisis mensual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BB889A-AE58-DF8A-3D13-7D767B14F190}"/>
              </a:ext>
            </a:extLst>
          </p:cNvPr>
          <p:cNvSpPr txBox="1"/>
          <p:nvPr/>
        </p:nvSpPr>
        <p:spPr>
          <a:xfrm>
            <a:off x="1501451" y="432419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Estacionalidad de la temperatura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8012FB5-A86D-030A-9B50-9BFA4EB9A598}"/>
              </a:ext>
            </a:extLst>
          </p:cNvPr>
          <p:cNvSpPr txBox="1"/>
          <p:nvPr/>
        </p:nvSpPr>
        <p:spPr>
          <a:xfrm>
            <a:off x="7172437" y="433015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Distribución de las precipitaciones</a:t>
            </a:r>
          </a:p>
        </p:txBody>
      </p:sp>
    </p:spTree>
    <p:extLst>
      <p:ext uri="{BB962C8B-B14F-4D97-AF65-F5344CB8AC3E}">
        <p14:creationId xmlns:p14="http://schemas.microsoft.com/office/powerpoint/2010/main" val="2912775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6C3965-451C-DC29-B1EB-91E1DF50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s-ES" sz="3400"/>
              <a:t>Relación entre variables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2B30C-E7A0-CF68-5CB5-163D6A5BB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/>
              <a:t>Relación temperatura - humedad:</a:t>
            </a:r>
          </a:p>
          <a:p>
            <a:r>
              <a:rPr lang="es-ES" sz="1800"/>
              <a:t>Análisis de correlación visual</a:t>
            </a:r>
          </a:p>
          <a:p>
            <a:r>
              <a:rPr lang="es-ES" sz="1800"/>
              <a:t>Identificación de patrones generales</a:t>
            </a:r>
          </a:p>
        </p:txBody>
      </p:sp>
      <p:pic>
        <p:nvPicPr>
          <p:cNvPr id="5" name="Imagen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F8BC1AD1-0AAE-FA51-2F20-979F3955D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301" y="1535352"/>
            <a:ext cx="6995963" cy="37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BF8374-D2D5-C07B-9190-B01D5D3A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s-ES" sz="4800"/>
              <a:t>Modelos predictivos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Marcador de contenido 2">
            <a:extLst>
              <a:ext uri="{FF2B5EF4-FFF2-40B4-BE49-F238E27FC236}">
                <a16:creationId xmlns:a16="http://schemas.microsoft.com/office/drawing/2014/main" id="{70E1C7A2-52E3-4F8C-8E89-9CDCC02A3F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6029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48113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0772C1A619C4408FC0A3889E88AE6E" ma:contentTypeVersion="18" ma:contentTypeDescription="Crear nuevo documento." ma:contentTypeScope="" ma:versionID="ca5e40064c1c02f4e004fa6e1910905c">
  <xsd:schema xmlns:xsd="http://www.w3.org/2001/XMLSchema" xmlns:xs="http://www.w3.org/2001/XMLSchema" xmlns:p="http://schemas.microsoft.com/office/2006/metadata/properties" xmlns:ns3="e1cc305c-8c28-4198-a3ee-0c467a9a619d" xmlns:ns4="2ca596ba-b9cf-4052-9ae9-8e37b06a3146" targetNamespace="http://schemas.microsoft.com/office/2006/metadata/properties" ma:root="true" ma:fieldsID="99aaaf41b3141439ccd23d74a8e2279a" ns3:_="" ns4:_="">
    <xsd:import namespace="e1cc305c-8c28-4198-a3ee-0c467a9a619d"/>
    <xsd:import namespace="2ca596ba-b9cf-4052-9ae9-8e37b06a31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cc305c-8c28-4198-a3ee-0c467a9a61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a596ba-b9cf-4052-9ae9-8e37b06a314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cc305c-8c28-4198-a3ee-0c467a9a619d" xsi:nil="true"/>
  </documentManagement>
</p:properties>
</file>

<file path=customXml/itemProps1.xml><?xml version="1.0" encoding="utf-8"?>
<ds:datastoreItem xmlns:ds="http://schemas.openxmlformats.org/officeDocument/2006/customXml" ds:itemID="{63F0EF12-F7F7-4BC3-A562-633E99CC4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cc305c-8c28-4198-a3ee-0c467a9a619d"/>
    <ds:schemaRef ds:uri="2ca596ba-b9cf-4052-9ae9-8e37b06a31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4696F4-D201-4480-AC1D-5FABAA410E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6D9C57-1495-4317-96E2-9C9A2655FF3A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2ca596ba-b9cf-4052-9ae9-8e37b06a3146"/>
    <ds:schemaRef ds:uri="http://schemas.microsoft.com/office/2006/metadata/properties"/>
    <ds:schemaRef ds:uri="http://www.w3.org/XML/1998/namespace"/>
    <ds:schemaRef ds:uri="e1cc305c-8c28-4198-a3ee-0c467a9a619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174</Words>
  <Application>Microsoft Office PowerPoint</Application>
  <PresentationFormat>Panorámica</PresentationFormat>
  <Paragraphs>48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Tema de Office</vt:lpstr>
      <vt:lpstr>ANÁLISIS Y PREDICCIÓN DE DATOS METEOROLÓGICOS</vt:lpstr>
      <vt:lpstr>Origen de los datos</vt:lpstr>
      <vt:lpstr>Procesamiento de datos</vt:lpstr>
      <vt:lpstr>Exploratory Data Analysis (EDA):</vt:lpstr>
      <vt:lpstr>Power BI: enfoque visual</vt:lpstr>
      <vt:lpstr>Power BI: análisis anual</vt:lpstr>
      <vt:lpstr>Power BI: análisis mensual</vt:lpstr>
      <vt:lpstr>Relación entre variables</vt:lpstr>
      <vt:lpstr>Modelos predictivos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Jiajiao Xu</dc:creator>
  <cp:lastModifiedBy>Jiajiao Xu</cp:lastModifiedBy>
  <cp:revision>1</cp:revision>
  <dcterms:created xsi:type="dcterms:W3CDTF">2026-01-16T04:21:19Z</dcterms:created>
  <dcterms:modified xsi:type="dcterms:W3CDTF">2026-01-16T05:04:49Z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0x010100090772C1A619C4408FC0A3889E88AE6E</vt:lpwstr>
  </property>
</Properties>
</file>